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6" r:id="rId2"/>
    <p:sldId id="258" r:id="rId3"/>
    <p:sldId id="257" r:id="rId4"/>
    <p:sldId id="268" r:id="rId5"/>
    <p:sldId id="262" r:id="rId6"/>
    <p:sldId id="263" r:id="rId7"/>
    <p:sldId id="264" r:id="rId8"/>
    <p:sldId id="269" r:id="rId9"/>
    <p:sldId id="260" r:id="rId10"/>
    <p:sldId id="261" r:id="rId11"/>
    <p:sldId id="270" r:id="rId12"/>
    <p:sldId id="275" r:id="rId13"/>
    <p:sldId id="272" r:id="rId14"/>
    <p:sldId id="259" r:id="rId15"/>
    <p:sldId id="273" r:id="rId16"/>
    <p:sldId id="274" r:id="rId17"/>
    <p:sldId id="267" r:id="rId18"/>
    <p:sldId id="265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117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63" d="100"/>
          <a:sy n="63" d="100"/>
        </p:scale>
        <p:origin x="56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2198" tIns="46099" rIns="92198" bIns="46099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2198" tIns="46099" rIns="92198" bIns="46099" rtlCol="0"/>
          <a:lstStyle>
            <a:lvl1pPr algn="r">
              <a:defRPr sz="1200"/>
            </a:lvl1pPr>
          </a:lstStyle>
          <a:p>
            <a:fld id="{EC1791E5-640C-4784-8C7D-6AD6895DA663}" type="datetimeFigureOut">
              <a:rPr lang="en-IE" smtClean="0"/>
              <a:t>25/05/2022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2198" tIns="46099" rIns="92198" bIns="46099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2198" tIns="46099" rIns="92198" bIns="46099" rtlCol="0" anchor="b"/>
          <a:lstStyle>
            <a:lvl1pPr algn="r">
              <a:defRPr sz="1200"/>
            </a:lvl1pPr>
          </a:lstStyle>
          <a:p>
            <a:fld id="{C432D03B-831C-4333-A82E-341FF529AE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9198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487-B9F5-4D37-9DA1-492F714C0435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583D-0040-46D3-BFDF-5373F7C28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487-B9F5-4D37-9DA1-492F714C0435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583D-0040-46D3-BFDF-5373F7C28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487-B9F5-4D37-9DA1-492F714C0435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583D-0040-46D3-BFDF-5373F7C28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487-B9F5-4D37-9DA1-492F714C0435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583D-0040-46D3-BFDF-5373F7C28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487-B9F5-4D37-9DA1-492F714C0435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583D-0040-46D3-BFDF-5373F7C28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487-B9F5-4D37-9DA1-492F714C0435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583D-0040-46D3-BFDF-5373F7C28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487-B9F5-4D37-9DA1-492F714C0435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583D-0040-46D3-BFDF-5373F7C28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487-B9F5-4D37-9DA1-492F714C0435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583D-0040-46D3-BFDF-5373F7C28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487-B9F5-4D37-9DA1-492F714C0435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583D-0040-46D3-BFDF-5373F7C28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487-B9F5-4D37-9DA1-492F714C0435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583D-0040-46D3-BFDF-5373F7C28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487-B9F5-4D37-9DA1-492F714C0435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583D-0040-46D3-BFDF-5373F7C28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72487-B9F5-4D37-9DA1-492F714C0435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D583D-0040-46D3-BFDF-5373F7C28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Autofit/>
          </a:bodyPr>
          <a:lstStyle/>
          <a:p>
            <a:r>
              <a:rPr lang="en-IE" sz="12000" b="1" dirty="0">
                <a:solidFill>
                  <a:srgbClr val="00B050"/>
                </a:solidFill>
                <a:latin typeface="Comic Sans MS" pitchFamily="66" charset="0"/>
              </a:rPr>
              <a:t>Welcome</a:t>
            </a:r>
            <a:endParaRPr lang="en-US" sz="1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928934"/>
            <a:ext cx="2857520" cy="27292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5715016"/>
            <a:ext cx="650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Meeting for Parents of New Junior Infants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76438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3200" dirty="0">
                <a:solidFill>
                  <a:srgbClr val="FF0000"/>
                </a:solidFill>
                <a:latin typeface="Comic Sans MS" pitchFamily="66" charset="0"/>
              </a:rPr>
              <a:t>Not permitted, except on Friday</a:t>
            </a:r>
          </a:p>
          <a:p>
            <a:pPr lvl="1">
              <a:buFont typeface="Arial" pitchFamily="34" charset="0"/>
              <a:buChar char="•"/>
            </a:pPr>
            <a:r>
              <a:rPr lang="en-IE" sz="2800" dirty="0">
                <a:latin typeface="Comic Sans MS" pitchFamily="66" charset="0"/>
              </a:rPr>
              <a:t>Bars of any sort</a:t>
            </a:r>
          </a:p>
          <a:p>
            <a:pPr lvl="1">
              <a:buFont typeface="Arial" pitchFamily="34" charset="0"/>
              <a:buChar char="•"/>
            </a:pPr>
            <a:r>
              <a:rPr lang="en-IE" sz="2800" dirty="0">
                <a:latin typeface="Comic Sans MS" pitchFamily="66" charset="0"/>
              </a:rPr>
              <a:t>Biscuits</a:t>
            </a:r>
          </a:p>
          <a:p>
            <a:pPr lvl="1">
              <a:buFont typeface="Arial" pitchFamily="34" charset="0"/>
              <a:buChar char="•"/>
            </a:pPr>
            <a:r>
              <a:rPr lang="en-IE" sz="2800" dirty="0">
                <a:latin typeface="Comic Sans MS" pitchFamily="66" charset="0"/>
              </a:rPr>
              <a:t>Sweets</a:t>
            </a:r>
          </a:p>
          <a:p>
            <a:pPr lvl="1">
              <a:buFont typeface="Arial" pitchFamily="34" charset="0"/>
              <a:buChar char="•"/>
            </a:pPr>
            <a:endParaRPr lang="en-IE" sz="28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3200" dirty="0">
                <a:solidFill>
                  <a:srgbClr val="FF0000"/>
                </a:solidFill>
                <a:latin typeface="Comic Sans MS" pitchFamily="66" charset="0"/>
              </a:rPr>
              <a:t>Not permitted at all</a:t>
            </a:r>
            <a:endParaRPr lang="en-IE" sz="2800" dirty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IE" sz="2800" dirty="0">
                <a:latin typeface="Comic Sans MS" pitchFamily="66" charset="0"/>
              </a:rPr>
              <a:t>Crisps</a:t>
            </a:r>
          </a:p>
          <a:p>
            <a:pPr lvl="1">
              <a:buFont typeface="Arial" pitchFamily="34" charset="0"/>
              <a:buChar char="•"/>
            </a:pPr>
            <a:r>
              <a:rPr lang="en-IE" sz="2800" dirty="0">
                <a:latin typeface="Comic Sans MS" pitchFamily="66" charset="0"/>
              </a:rPr>
              <a:t>Fizzy drinks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6146" name="Picture 2" descr="http://bigteaparty.com/blog/wp-content/uploads/News_2009/junk_food_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000504"/>
            <a:ext cx="3714776" cy="263464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24744"/>
            <a:ext cx="691276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>
                <a:solidFill>
                  <a:srgbClr val="002060"/>
                </a:solidFill>
              </a:rPr>
              <a:t>Allergies</a:t>
            </a:r>
          </a:p>
          <a:p>
            <a:r>
              <a:rPr lang="en-IE" sz="2800" dirty="0">
                <a:solidFill>
                  <a:srgbClr val="002060"/>
                </a:solidFill>
              </a:rPr>
              <a:t>Please avoid lunches containing the following foods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>
                <a:solidFill>
                  <a:srgbClr val="002060"/>
                </a:solidFill>
              </a:rPr>
              <a:t>Nuts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>
                <a:solidFill>
                  <a:srgbClr val="002060"/>
                </a:solidFill>
              </a:rPr>
              <a:t>Peanut butter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 smtClean="0">
                <a:solidFill>
                  <a:srgbClr val="002060"/>
                </a:solidFill>
              </a:rPr>
              <a:t>Chocolate spread</a:t>
            </a:r>
            <a:endParaRPr lang="en-IE" sz="2800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>
                <a:solidFill>
                  <a:srgbClr val="002060"/>
                </a:solidFill>
              </a:rPr>
              <a:t>Cereal bars which contain obvious nuts</a:t>
            </a:r>
          </a:p>
          <a:p>
            <a:endParaRPr lang="en-IE" sz="28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6652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6652"/>
            <a:ext cx="1747440" cy="174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0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rgbClr val="990099"/>
                </a:solidFill>
              </a:rPr>
              <a:t>On treat day it is fine to send in one </a:t>
            </a:r>
            <a:r>
              <a:rPr lang="en-IE" sz="3600" u="sng" dirty="0">
                <a:solidFill>
                  <a:srgbClr val="990099"/>
                </a:solidFill>
              </a:rPr>
              <a:t>small </a:t>
            </a:r>
            <a:r>
              <a:rPr lang="en-IE" sz="3600" b="1" dirty="0">
                <a:solidFill>
                  <a:srgbClr val="990099"/>
                </a:solidFill>
              </a:rPr>
              <a:t>treat with the warning “May Contain Nuts”</a:t>
            </a:r>
          </a:p>
          <a:p>
            <a:r>
              <a:rPr lang="en-IE" sz="3600" b="1" dirty="0">
                <a:solidFill>
                  <a:srgbClr val="990099"/>
                </a:solidFill>
              </a:rPr>
              <a:t>Please try and avoid the obvious</a:t>
            </a:r>
            <a:endParaRPr lang="en-IE" sz="3600" dirty="0"/>
          </a:p>
          <a:p>
            <a:pPr marL="285750" indent="-285750">
              <a:buFont typeface="Arial" pitchFamily="34" charset="0"/>
              <a:buChar char="•"/>
            </a:pPr>
            <a:r>
              <a:rPr lang="en-IE" sz="3600" dirty="0"/>
              <a:t>Snickers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3600" dirty="0"/>
              <a:t>Yellow M&amp;Ms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3600" dirty="0"/>
              <a:t>Kinder </a:t>
            </a:r>
            <a:r>
              <a:rPr lang="en-IE" sz="3600" dirty="0" err="1"/>
              <a:t>Bueno</a:t>
            </a:r>
            <a:r>
              <a:rPr lang="en-IE" sz="3600" dirty="0"/>
              <a:t> chocolate bars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3600" dirty="0"/>
              <a:t>Any treat with obvious nut content</a:t>
            </a:r>
          </a:p>
          <a:p>
            <a:endParaRPr lang="en-IE" sz="3600" dirty="0"/>
          </a:p>
          <a:p>
            <a:r>
              <a:rPr lang="en-IE" sz="3600" dirty="0"/>
              <a:t>Please do not send crisps to school.</a:t>
            </a:r>
          </a:p>
        </p:txBody>
      </p:sp>
    </p:spTree>
    <p:extLst>
      <p:ext uri="{BB962C8B-B14F-4D97-AF65-F5344CB8AC3E}">
        <p14:creationId xmlns:p14="http://schemas.microsoft.com/office/powerpoint/2010/main" val="7204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Health and Hygiene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3200" b="1" dirty="0"/>
              <a:t>Make sure your child can use the </a:t>
            </a:r>
          </a:p>
          <a:p>
            <a:r>
              <a:rPr lang="en-IE" sz="3200" b="1" dirty="0"/>
              <a:t>   toilet and asks in plenty of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3200" b="1" dirty="0" smtClean="0">
                <a:solidFill>
                  <a:schemeClr val="accent6">
                    <a:lumMod val="50000"/>
                  </a:schemeClr>
                </a:solidFill>
              </a:rPr>
              <a:t>Teach them how </a:t>
            </a:r>
            <a:r>
              <a:rPr lang="en-IE" sz="3200" b="1" dirty="0">
                <a:solidFill>
                  <a:schemeClr val="accent6">
                    <a:lumMod val="50000"/>
                  </a:schemeClr>
                </a:solidFill>
              </a:rPr>
              <a:t>to wash their hands after toileting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3200" b="1" dirty="0"/>
              <a:t>Show them how to deal with runny noses and tissues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3200" b="1" dirty="0">
                <a:solidFill>
                  <a:schemeClr val="accent6">
                    <a:lumMod val="75000"/>
                  </a:schemeClr>
                </a:solidFill>
              </a:rPr>
              <a:t>Check your child’s head regularly for head lice. They are a fact of school life and regular checking can help everyone stay nit free!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295"/>
            <a:ext cx="2417601" cy="241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3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642918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>
                <a:solidFill>
                  <a:srgbClr val="FF0000"/>
                </a:solidFill>
                <a:latin typeface="Comic Sans MS" pitchFamily="66" charset="0"/>
              </a:rPr>
              <a:t>Skills for School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350804"/>
            <a:ext cx="807249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Read to your child every night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Talk to your child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Help your child to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recognise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his/ her name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Encourage your child to draw and scribble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Practise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throwing and catching a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ball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Provide lots of opportunities to run and climb.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Encourage independence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Provide opportunities to play with other children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826"/>
            <a:ext cx="1976239" cy="235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7200" b="1" dirty="0"/>
              <a:t>The First Days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571387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3200" dirty="0"/>
              <a:t>Be positive about the school and teacher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3200" dirty="0"/>
              <a:t>Don’t hype up the first day too much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3200" dirty="0"/>
              <a:t>On the first day keep everything calm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IE" sz="3200" dirty="0"/>
              <a:t>Say a quick happy goodbye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IE" sz="3200" dirty="0"/>
              <a:t>Remind your child that you will be back soon</a:t>
            </a:r>
          </a:p>
          <a:p>
            <a:pPr lvl="3"/>
            <a:endParaRPr lang="en-IE" sz="3200" dirty="0"/>
          </a:p>
          <a:p>
            <a:pPr lvl="3"/>
            <a:endParaRPr lang="en-IE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233975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9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6269"/>
            <a:ext cx="849694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/>
              <a:t>The First Weeks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3200" b="1" dirty="0">
                <a:solidFill>
                  <a:srgbClr val="002060"/>
                </a:solidFill>
              </a:rPr>
              <a:t>Be on time for collection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3200" b="1" dirty="0"/>
              <a:t>Try to get a good bedtime routine going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3200" b="1" dirty="0">
                <a:solidFill>
                  <a:srgbClr val="002060"/>
                </a:solidFill>
              </a:rPr>
              <a:t>Ask specific questions about school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Punctuality</a:t>
            </a:r>
            <a:r>
              <a:rPr lang="en-IE" sz="3200" b="1" dirty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endParaRPr lang="en-IE" sz="3200" dirty="0"/>
          </a:p>
          <a:p>
            <a:endParaRPr lang="en-IE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IE" sz="3200" b="1" dirty="0"/>
              <a:t>Check the school website for information on policies/ notes/ upcoming events and photo archives</a:t>
            </a:r>
          </a:p>
          <a:p>
            <a:r>
              <a:rPr lang="en-IE" sz="3200" dirty="0"/>
              <a:t>		</a:t>
            </a:r>
            <a:r>
              <a:rPr lang="en-IE" sz="3200" b="1" dirty="0">
                <a:solidFill>
                  <a:schemeClr val="tx2">
                    <a:lumMod val="75000"/>
                  </a:schemeClr>
                </a:solidFill>
              </a:rPr>
              <a:t>www.coilldubhns.ie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87187"/>
            <a:ext cx="3396208" cy="137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3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32002"/>
            <a:ext cx="8229600" cy="4725998"/>
          </a:xfrm>
        </p:spPr>
        <p:txBody>
          <a:bodyPr>
            <a:normAutofit/>
          </a:bodyPr>
          <a:lstStyle/>
          <a:p>
            <a:r>
              <a:rPr lang="en-IE" sz="3600" dirty="0">
                <a:latin typeface="Comic Sans MS" pitchFamily="66" charset="0"/>
              </a:rPr>
              <a:t/>
            </a:r>
            <a:br>
              <a:rPr lang="en-IE" sz="3600" dirty="0">
                <a:latin typeface="Comic Sans MS" pitchFamily="66" charset="0"/>
              </a:rPr>
            </a:br>
            <a:r>
              <a:rPr lang="en-IE" sz="3600" dirty="0">
                <a:latin typeface="Comic Sans MS" pitchFamily="66" charset="0"/>
              </a:rPr>
              <a:t>School starts back on </a:t>
            </a:r>
            <a:r>
              <a:rPr lang="en-IE" sz="3600" dirty="0" smtClean="0">
                <a:latin typeface="Comic Sans MS" pitchFamily="66" charset="0"/>
              </a:rPr>
              <a:t>Wednesday  31</a:t>
            </a:r>
            <a:r>
              <a:rPr lang="en-IE" sz="3600" baseline="30000" dirty="0" smtClean="0">
                <a:latin typeface="Comic Sans MS" pitchFamily="66" charset="0"/>
              </a:rPr>
              <a:t>st</a:t>
            </a:r>
            <a:r>
              <a:rPr lang="en-IE" sz="3600" dirty="0" smtClean="0">
                <a:latin typeface="Comic Sans MS" pitchFamily="66" charset="0"/>
              </a:rPr>
              <a:t> of </a:t>
            </a:r>
            <a:r>
              <a:rPr lang="en-IE" sz="3600" dirty="0">
                <a:latin typeface="Comic Sans MS" pitchFamily="66" charset="0"/>
              </a:rPr>
              <a:t>August @ 9.00am</a:t>
            </a:r>
            <a:br>
              <a:rPr lang="en-IE" sz="3600" dirty="0">
                <a:latin typeface="Comic Sans MS" pitchFamily="66" charset="0"/>
              </a:rPr>
            </a:br>
            <a:r>
              <a:rPr lang="en-IE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Junior infants will finish at 12 noon until Friday </a:t>
            </a:r>
            <a:r>
              <a:rPr lang="en-IE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9th </a:t>
            </a:r>
            <a:r>
              <a:rPr lang="en-IE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of September</a:t>
            </a:r>
            <a:r>
              <a:rPr lang="en-IE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  <a:br>
              <a:rPr lang="en-IE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en-IE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After that school finishes for Junior Infants at 1:40 pm each day</a:t>
            </a:r>
            <a:r>
              <a:rPr lang="en-IE" sz="3600" dirty="0">
                <a:latin typeface="Comic Sans MS" pitchFamily="66" charset="0"/>
              </a:rPr>
              <a:t/>
            </a:r>
            <a:br>
              <a:rPr lang="en-IE" sz="3600" dirty="0">
                <a:latin typeface="Comic Sans MS" pitchFamily="66" charset="0"/>
              </a:rPr>
            </a:br>
            <a:endParaRPr lang="en-US" sz="3600" dirty="0">
              <a:latin typeface="Comic Sans MS" pitchFamily="66" charset="0"/>
            </a:endParaRPr>
          </a:p>
        </p:txBody>
      </p:sp>
      <p:pic>
        <p:nvPicPr>
          <p:cNvPr id="24578" name="Picture 2" descr="http://images.sodahead.com/polls/000937819/ist2_3965048_back_to_school_colorful_child_writing_x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0"/>
            <a:ext cx="3333750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29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>
                <a:solidFill>
                  <a:srgbClr val="FF0000"/>
                </a:solidFill>
                <a:latin typeface="Comic Sans MS" pitchFamily="66" charset="0"/>
              </a:rPr>
              <a:t>Partnership between school and home.</a:t>
            </a:r>
            <a:endParaRPr lang="en-U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2071678"/>
            <a:ext cx="60007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>
                <a:solidFill>
                  <a:srgbClr val="002060"/>
                </a:solidFill>
                <a:latin typeface="Comic Sans MS" pitchFamily="66" charset="0"/>
              </a:rPr>
              <a:t>Partners</a:t>
            </a:r>
          </a:p>
          <a:p>
            <a:endParaRPr lang="en-IE" sz="32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3200" b="1" dirty="0" smtClean="0">
                <a:latin typeface="Comic Sans MS" pitchFamily="66" charset="0"/>
              </a:rPr>
              <a:t>Online app for school payments EOLAS</a:t>
            </a:r>
          </a:p>
          <a:p>
            <a:pPr>
              <a:buFont typeface="Arial" pitchFamily="34" charset="0"/>
              <a:buChar char="•"/>
            </a:pPr>
            <a:r>
              <a:rPr lang="en-IE" sz="3200" b="1" dirty="0" smtClean="0">
                <a:latin typeface="Comic Sans MS" pitchFamily="66" charset="0"/>
              </a:rPr>
              <a:t>www.coilldubhns.ie</a:t>
            </a:r>
            <a:endParaRPr lang="en-IE" sz="3200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IE" sz="3200" b="1" dirty="0">
              <a:solidFill>
                <a:srgbClr val="00B050"/>
              </a:solidFill>
              <a:latin typeface="Comic Sans MS" pitchFamily="66" charset="0"/>
            </a:endParaRPr>
          </a:p>
          <a:p>
            <a:endParaRPr lang="en-IE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IE" sz="3200" b="1" dirty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IE" sz="3200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IE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9218" name="Picture 2" descr="http://ges.region15.org/images/stud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358734"/>
            <a:ext cx="2857500" cy="1685925"/>
          </a:xfrm>
          <a:prstGeom prst="rect">
            <a:avLst/>
          </a:prstGeom>
          <a:noFill/>
        </p:spPr>
      </p:pic>
      <p:sp>
        <p:nvSpPr>
          <p:cNvPr id="4" name="AutoShape 2" descr="Seesaw Parent &amp; Family – Apps on Google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" name="AutoShape 4" descr="Seesaw Parent &amp; Family – Apps on Google Pl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678661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3600" b="1" dirty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3600" b="1" dirty="0">
                <a:solidFill>
                  <a:srgbClr val="FFC000"/>
                </a:solidFill>
                <a:latin typeface="Comic Sans MS" pitchFamily="66" charset="0"/>
              </a:rPr>
              <a:t> Regular Communication</a:t>
            </a:r>
          </a:p>
          <a:p>
            <a:pPr>
              <a:buFont typeface="Courier New" pitchFamily="49" charset="0"/>
              <a:buChar char="o"/>
            </a:pPr>
            <a:endParaRPr lang="en-IE" sz="3600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3600" b="1" dirty="0">
                <a:solidFill>
                  <a:srgbClr val="0070C0"/>
                </a:solidFill>
                <a:latin typeface="Comic Sans MS" pitchFamily="66" charset="0"/>
              </a:rPr>
              <a:t>Getting Involved</a:t>
            </a:r>
          </a:p>
          <a:p>
            <a:pPr>
              <a:buFont typeface="Arial" pitchFamily="34" charset="0"/>
              <a:buChar char="•"/>
            </a:pPr>
            <a:endParaRPr lang="en-IE" sz="36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3600" b="1" dirty="0" smtClean="0">
                <a:solidFill>
                  <a:srgbClr val="7030A0"/>
                </a:solidFill>
                <a:latin typeface="Comic Sans MS" pitchFamily="66" charset="0"/>
              </a:rPr>
              <a:t>Seesaw app to contact teacher</a:t>
            </a:r>
            <a:endParaRPr lang="en-IE" sz="3600" b="1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IE" sz="36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endParaRPr lang="en-IE" sz="3600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36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Attendance </a:t>
            </a:r>
          </a:p>
          <a:p>
            <a:pPr>
              <a:buFont typeface="Arial" pitchFamily="34" charset="0"/>
              <a:buChar char="•"/>
            </a:pPr>
            <a:endParaRPr lang="en-IE" sz="36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Punctuality</a:t>
            </a:r>
          </a:p>
          <a:p>
            <a:pPr>
              <a:buFont typeface="Arial" pitchFamily="34" charset="0"/>
              <a:buChar char="•"/>
            </a:pPr>
            <a:endParaRPr lang="en-IE" sz="36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IE" sz="36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US" sz="3600" b="1" dirty="0"/>
          </a:p>
        </p:txBody>
      </p:sp>
      <p:pic>
        <p:nvPicPr>
          <p:cNvPr id="22530" name="Picture 2" descr="http://school.discoveryeducation.com/clipart/images/opendo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340768"/>
            <a:ext cx="2571736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476672"/>
            <a:ext cx="8229600" cy="3024336"/>
          </a:xfrm>
        </p:spPr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33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30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6438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800" b="1" dirty="0">
                <a:latin typeface="Comic Sans MS" pitchFamily="66" charset="0"/>
              </a:rPr>
              <a:t>Uniform</a:t>
            </a:r>
          </a:p>
          <a:p>
            <a:endParaRPr lang="en-IE" dirty="0">
              <a:latin typeface="Comic Sans MS" pitchFamily="66" charset="0"/>
            </a:endParaRPr>
          </a:p>
          <a:p>
            <a:pPr algn="ctr"/>
            <a:r>
              <a:rPr lang="en-IE" sz="4800" b="1" dirty="0">
                <a:latin typeface="Comic Sans MS" pitchFamily="66" charset="0"/>
              </a:rPr>
              <a:t>Boys</a:t>
            </a:r>
          </a:p>
          <a:p>
            <a:endParaRPr lang="en-IE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36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Grey trousers (easy fastenings)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Wine jumper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White shirt (short sleeves)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Wine tie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Black shoes (With Velcro fastenings)</a:t>
            </a:r>
          </a:p>
          <a:p>
            <a:pPr>
              <a:buFont typeface="Arial" pitchFamily="34" charset="0"/>
              <a:buChar char="•"/>
            </a:pPr>
            <a:endParaRPr lang="en-US" sz="3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642918"/>
            <a:ext cx="7143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Girls</a:t>
            </a:r>
          </a:p>
          <a:p>
            <a:endParaRPr lang="en-IE" sz="40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4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Grey skirt/ pinafore/ trousers</a:t>
            </a:r>
          </a:p>
          <a:p>
            <a:pPr>
              <a:buFont typeface="Arial" pitchFamily="34" charset="0"/>
              <a:buChar char="•"/>
            </a:pPr>
            <a:r>
              <a:rPr lang="en-IE" sz="4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Wine jumper/ cardigan</a:t>
            </a:r>
          </a:p>
          <a:p>
            <a:pPr>
              <a:buFont typeface="Arial" pitchFamily="34" charset="0"/>
              <a:buChar char="•"/>
            </a:pPr>
            <a:r>
              <a:rPr lang="en-IE" sz="4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White shirt (short sleeves)</a:t>
            </a:r>
          </a:p>
          <a:p>
            <a:pPr>
              <a:buFont typeface="Arial" pitchFamily="34" charset="0"/>
              <a:buChar char="•"/>
            </a:pPr>
            <a:r>
              <a:rPr lang="en-IE" sz="4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Wine or grey socks/ tights</a:t>
            </a:r>
          </a:p>
          <a:p>
            <a:pPr>
              <a:buFont typeface="Arial" pitchFamily="34" charset="0"/>
              <a:buChar char="•"/>
            </a:pPr>
            <a:r>
              <a:rPr lang="en-IE" sz="4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Black shoes 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96752"/>
            <a:ext cx="6858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32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White polo shirts </a:t>
            </a:r>
            <a:r>
              <a:rPr lang="en-IE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with </a:t>
            </a:r>
            <a:r>
              <a:rPr lang="en-IE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tracksuits on PE days</a:t>
            </a:r>
          </a:p>
          <a:p>
            <a:pPr>
              <a:buFont typeface="Arial" pitchFamily="34" charset="0"/>
              <a:buChar char="•"/>
            </a:pPr>
            <a:endParaRPr lang="en-IE" sz="32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Tracksuits can be ordered at schoolwearhouse.ie link available on the school website</a:t>
            </a:r>
          </a:p>
          <a:p>
            <a:pPr>
              <a:buFont typeface="Arial" pitchFamily="34" charset="0"/>
              <a:buChar char="•"/>
            </a:pPr>
            <a:endParaRPr lang="en-IE" sz="32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Large old shirt for painting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76" y="116633"/>
            <a:ext cx="1979824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75062"/>
            <a:ext cx="1512168" cy="288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28584" y="548680"/>
            <a:ext cx="2376264" cy="936103"/>
          </a:xfrm>
        </p:spPr>
        <p:txBody>
          <a:bodyPr>
            <a:normAutofit/>
          </a:bodyPr>
          <a:lstStyle/>
          <a:p>
            <a:pPr algn="l"/>
            <a:endParaRPr lang="en-IE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24936" cy="3888432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IE" sz="4400" b="1" dirty="0"/>
              <a:t>Practise putting on coat and jumper</a:t>
            </a:r>
            <a:endParaRPr lang="en-IE" sz="4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IE" sz="4400" b="1" dirty="0">
                <a:solidFill>
                  <a:schemeClr val="accent6">
                    <a:lumMod val="75000"/>
                  </a:schemeClr>
                </a:solidFill>
              </a:rPr>
              <a:t>Label everything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IE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Put a small badge/ button/ ribbon on labels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67" y="3933056"/>
            <a:ext cx="4161198" cy="241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3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500042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>
                <a:solidFill>
                  <a:srgbClr val="FFC000"/>
                </a:solidFill>
              </a:rPr>
              <a:t>Lunch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2400" dirty="0" smtClean="0">
                <a:latin typeface="Comic Sans MS" pitchFamily="66" charset="0"/>
              </a:rPr>
              <a:t>Separate </a:t>
            </a:r>
            <a:r>
              <a:rPr lang="en-IE" sz="2400" dirty="0">
                <a:latin typeface="Comic Sans MS" pitchFamily="66" charset="0"/>
              </a:rPr>
              <a:t>lunch bag. No food/ drinks in school bag. Two free school snacks are available each day and need to be ordered in advance using the </a:t>
            </a:r>
            <a:r>
              <a:rPr lang="en-IE" sz="2400" dirty="0" err="1">
                <a:latin typeface="Comic Sans MS" pitchFamily="66" charset="0"/>
              </a:rPr>
              <a:t>Lunchbag</a:t>
            </a:r>
            <a:r>
              <a:rPr lang="en-IE" sz="2400" dirty="0">
                <a:latin typeface="Comic Sans MS" pitchFamily="66" charset="0"/>
              </a:rPr>
              <a:t> App.</a:t>
            </a:r>
          </a:p>
          <a:p>
            <a:endParaRPr lang="en-IE" sz="24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Healthy Eating Policy</a:t>
            </a:r>
          </a:p>
          <a:p>
            <a:pPr lvl="1">
              <a:buFont typeface="Arial" pitchFamily="34" charset="0"/>
              <a:buChar char="•"/>
            </a:pPr>
            <a:r>
              <a:rPr lang="en-IE" sz="2400" dirty="0">
                <a:latin typeface="Comic Sans MS" pitchFamily="66" charset="0"/>
              </a:rPr>
              <a:t>Part of SPHE curriculum</a:t>
            </a:r>
          </a:p>
          <a:p>
            <a:pPr lvl="1">
              <a:buFont typeface="Arial" pitchFamily="34" charset="0"/>
              <a:buChar char="•"/>
            </a:pPr>
            <a:r>
              <a:rPr lang="en-IE" sz="2400" dirty="0">
                <a:latin typeface="Comic Sans MS" pitchFamily="66" charset="0"/>
              </a:rPr>
              <a:t>Children learn better with a healthy lunch</a:t>
            </a:r>
          </a:p>
          <a:p>
            <a:pPr lvl="1">
              <a:buFont typeface="Arial" pitchFamily="34" charset="0"/>
              <a:buChar char="•"/>
            </a:pPr>
            <a:r>
              <a:rPr lang="en-IE" sz="2400" dirty="0">
                <a:latin typeface="Comic Sans MS" pitchFamily="66" charset="0"/>
              </a:rPr>
              <a:t>Environmentally friendly </a:t>
            </a:r>
            <a:r>
              <a:rPr lang="en-IE" sz="2400" dirty="0" smtClean="0">
                <a:latin typeface="Comic Sans MS" pitchFamily="66" charset="0"/>
              </a:rPr>
              <a:t>packaging</a:t>
            </a:r>
            <a:endParaRPr lang="en-IE" sz="2400" dirty="0">
              <a:latin typeface="Comic Sans MS" pitchFamily="66" charset="0"/>
            </a:endParaRPr>
          </a:p>
        </p:txBody>
      </p:sp>
      <p:pic>
        <p:nvPicPr>
          <p:cNvPr id="7170" name="Picture 2" descr="http://www.usronline.org/staff/bogert/5thGrade/dsevers/images/appl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071942"/>
            <a:ext cx="2214578" cy="232336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2528</TotalTime>
  <Words>457</Words>
  <Application>Microsoft Office PowerPoint</Application>
  <PresentationFormat>On-screen Show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Courier New</vt:lpstr>
      <vt:lpstr>Office Theme</vt:lpstr>
      <vt:lpstr>Welcome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 and Hygiene</vt:lpstr>
      <vt:lpstr>PowerPoint Presentation</vt:lpstr>
      <vt:lpstr>The First Days</vt:lpstr>
      <vt:lpstr>PowerPoint Presentation</vt:lpstr>
      <vt:lpstr> School starts back on Wednesday  31st of August @ 9.00am Junior infants will finish at 12 noon until Friday 9th of September. After that school finishes for Junior Infants at 1:40 pm each day 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user</dc:creator>
  <cp:lastModifiedBy>Evanna Linehan</cp:lastModifiedBy>
  <cp:revision>27</cp:revision>
  <cp:lastPrinted>2022-05-25T17:24:24Z</cp:lastPrinted>
  <dcterms:created xsi:type="dcterms:W3CDTF">2010-06-17T10:59:19Z</dcterms:created>
  <dcterms:modified xsi:type="dcterms:W3CDTF">2022-05-26T09:14:41Z</dcterms:modified>
</cp:coreProperties>
</file>